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6d47381a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6d47381a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8e10df9f8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8e10df9f8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8e10df9f8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8e10df9f8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6d47381a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6d47381a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6de8b86c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6de8b86c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6d47381a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6d47381a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8e10df9f8_3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8e10df9f8_3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6e2bec774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6e2bec77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6e2bec774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6e2bec77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8e10df9f8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8e10df9f8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8e10df9f8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8e10df9f8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8e10df9f8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8e10df9f8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6d47381a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6d47381a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8dc0578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8dc0578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6e2bec77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6e2bec77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6b8d197f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6b8d197f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6d47381a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6d47381a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8e10df9f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8e10df9f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6b8d197f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6b8d197f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6d47381a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6d47381a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6b8d197f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6b8d197f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6b8d197f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6b8d197f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gif"/><Relationship Id="rId4" Type="http://schemas.openxmlformats.org/officeDocument/2006/relationships/image" Target="../media/image15.gif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6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gif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gif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medium.com/@nicholas.w.swift/easy-a-star-pathfinding-7e6689c7f7b2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Simulation of Obstacle Avoidance  using MPC</a:t>
            </a:r>
            <a:endParaRPr sz="26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7952" y="363487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Samarth Kalluraya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Shubharanshu Mahapatra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727650" y="12897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>
                <a:solidFill>
                  <a:srgbClr val="000000"/>
                </a:solidFill>
              </a:rPr>
              <a:t>MPC Controller - (CVXPY module was used for optimization)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>
                <a:solidFill>
                  <a:srgbClr val="000000"/>
                </a:solidFill>
              </a:rPr>
              <a:t>Potential field - Local Planner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>
                <a:solidFill>
                  <a:srgbClr val="000000"/>
                </a:solidFill>
              </a:rPr>
              <a:t>A-Star - Global Planner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2"/>
          <p:cNvSpPr txBox="1"/>
          <p:nvPr>
            <p:ph type="title"/>
          </p:nvPr>
        </p:nvSpPr>
        <p:spPr>
          <a:xfrm>
            <a:off x="643375" y="622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Structure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382775" y="54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imulation of path following using MPC</a:t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700" y="609673"/>
            <a:ext cx="8276574" cy="424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727650" y="525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controller</a:t>
            </a:r>
            <a:endParaRPr/>
          </a:p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330000" y="1736063"/>
            <a:ext cx="4242000" cy="24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Closest point on path		- 	Green cross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Desired trajectory 			- 	Black crosses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Car trajectory predicted by MPC -	Red crosses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4101" y="1060910"/>
            <a:ext cx="3269900" cy="3964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 rotWithShape="1">
          <a:blip r:embed="rId4">
            <a:alphaModFix/>
          </a:blip>
          <a:srcRect b="32714" l="12988" r="71681" t="28834"/>
          <a:stretch/>
        </p:blipFill>
        <p:spPr>
          <a:xfrm>
            <a:off x="4702975" y="2089550"/>
            <a:ext cx="2125373" cy="27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672075" y="565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of MPC</a:t>
            </a:r>
            <a:endParaRPr/>
          </a:p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2651250" y="1673475"/>
            <a:ext cx="3225000" cy="3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Factors affecting performance: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Weights in the cost matrix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Horizon distance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States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Cost equation and Constraints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550" y="1222801"/>
            <a:ext cx="3721449" cy="190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3177" y="3130025"/>
            <a:ext cx="3660201" cy="18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01" y="3287788"/>
            <a:ext cx="2478654" cy="183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" y="1222800"/>
            <a:ext cx="2714626" cy="20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578625" y="333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of MPC with moving obstacle avoidance 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Potential field path planning for some future steps.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MPC ensures the robot follows this path.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Path is updated at every step.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578625" y="333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of MPC </a:t>
            </a:r>
            <a:r>
              <a:rPr lang="en"/>
              <a:t>with moving obstacle avoidance 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5275" y="1311900"/>
            <a:ext cx="6717276" cy="344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>
            <p:ph idx="1" type="body"/>
          </p:nvPr>
        </p:nvSpPr>
        <p:spPr>
          <a:xfrm>
            <a:off x="6179350" y="1535900"/>
            <a:ext cx="2774100" cy="33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Randomly initialized obstacles.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Random velocities imparted to obstacles.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634200" y="580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with potential fields?</a:t>
            </a:r>
            <a:endParaRPr/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 rotWithShape="1">
          <a:blip r:embed="rId3">
            <a:alphaModFix/>
          </a:blip>
          <a:srcRect b="8207" l="10350" r="9476" t="6562"/>
          <a:stretch/>
        </p:blipFill>
        <p:spPr>
          <a:xfrm>
            <a:off x="1986062" y="1587825"/>
            <a:ext cx="5175480" cy="281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634200" y="580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with potential fields?</a:t>
            </a:r>
            <a:endParaRPr/>
          </a:p>
        </p:txBody>
      </p:sp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3">
            <a:alphaModFix/>
          </a:blip>
          <a:srcRect b="8207" l="10350" r="9476" t="6562"/>
          <a:stretch/>
        </p:blipFill>
        <p:spPr>
          <a:xfrm>
            <a:off x="1986062" y="1587825"/>
            <a:ext cx="5175480" cy="281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3388" y="1507375"/>
            <a:ext cx="6420825" cy="32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634200" y="580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with potential fields?</a:t>
            </a:r>
            <a:endParaRPr/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0"/>
          <p:cNvPicPr preferRelativeResize="0"/>
          <p:nvPr/>
        </p:nvPicPr>
        <p:blipFill rotWithShape="1">
          <a:blip r:embed="rId3">
            <a:alphaModFix/>
          </a:blip>
          <a:srcRect b="0" l="9494" r="8444" t="0"/>
          <a:stretch/>
        </p:blipFill>
        <p:spPr>
          <a:xfrm>
            <a:off x="1757975" y="1383012"/>
            <a:ext cx="5631648" cy="38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00" y="1318650"/>
            <a:ext cx="4529699" cy="339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7675" y="482500"/>
            <a:ext cx="2734075" cy="4661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>
            <p:ph type="title"/>
          </p:nvPr>
        </p:nvSpPr>
        <p:spPr>
          <a:xfrm>
            <a:off x="634200" y="580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A* planning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650550" y="622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7650" y="1397375"/>
            <a:ext cx="7688700" cy="3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There in a unstructured environment with moving obstacles. All the passages are known. The cart has to find a path to goal and then navigate through the obstacles.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Assumption: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>
                <a:solidFill>
                  <a:srgbClr val="000000"/>
                </a:solidFill>
              </a:rPr>
              <a:t>The cart knows the map of the environment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>
                <a:solidFill>
                  <a:srgbClr val="000000"/>
                </a:solidFill>
              </a:rPr>
              <a:t>The cart doesn’t know the obstacles moving inside the environment.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950" y="1074100"/>
            <a:ext cx="4529699" cy="339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7675" y="482500"/>
            <a:ext cx="2734075" cy="466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950" y="1074100"/>
            <a:ext cx="4529699" cy="3397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2"/>
          <p:cNvSpPr/>
          <p:nvPr/>
        </p:nvSpPr>
        <p:spPr>
          <a:xfrm>
            <a:off x="1584800" y="3799250"/>
            <a:ext cx="99000" cy="921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2"/>
          <p:cNvSpPr/>
          <p:nvPr/>
        </p:nvSpPr>
        <p:spPr>
          <a:xfrm>
            <a:off x="1485800" y="3251225"/>
            <a:ext cx="99000" cy="921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2"/>
          <p:cNvSpPr/>
          <p:nvPr/>
        </p:nvSpPr>
        <p:spPr>
          <a:xfrm>
            <a:off x="1649050" y="1684425"/>
            <a:ext cx="99000" cy="921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2"/>
          <p:cNvSpPr/>
          <p:nvPr/>
        </p:nvSpPr>
        <p:spPr>
          <a:xfrm>
            <a:off x="1485800" y="2703200"/>
            <a:ext cx="99000" cy="921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2399575" y="1684425"/>
            <a:ext cx="99000" cy="921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485800" y="2155175"/>
            <a:ext cx="99000" cy="921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type="title"/>
          </p:nvPr>
        </p:nvSpPr>
        <p:spPr>
          <a:xfrm>
            <a:off x="571625" y="466950"/>
            <a:ext cx="5760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Simulation of MPC on a structured Path with obstacle avoidance</a:t>
            </a:r>
            <a:endParaRPr sz="1800"/>
          </a:p>
        </p:txBody>
      </p:sp>
      <p:pic>
        <p:nvPicPr>
          <p:cNvPr id="242" name="Google Shape;242;p33"/>
          <p:cNvPicPr preferRelativeResize="0"/>
          <p:nvPr/>
        </p:nvPicPr>
        <p:blipFill rotWithShape="1">
          <a:blip r:embed="rId3">
            <a:alphaModFix/>
          </a:blip>
          <a:srcRect b="7560" l="10318" r="20198" t="7296"/>
          <a:stretch/>
        </p:blipFill>
        <p:spPr>
          <a:xfrm>
            <a:off x="1615988" y="1428800"/>
            <a:ext cx="5915625" cy="37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type="title"/>
          </p:nvPr>
        </p:nvSpPr>
        <p:spPr>
          <a:xfrm>
            <a:off x="693575" y="615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248" name="Google Shape;248;p34"/>
          <p:cNvSpPr txBox="1"/>
          <p:nvPr>
            <p:ph idx="1" type="body"/>
          </p:nvPr>
        </p:nvSpPr>
        <p:spPr>
          <a:xfrm>
            <a:off x="727650" y="12539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-"/>
            </a:pPr>
            <a:r>
              <a:rPr lang="en" sz="1000">
                <a:solidFill>
                  <a:srgbClr val="000000"/>
                </a:solidFill>
              </a:rPr>
              <a:t>Cannon, J; Rose, K; Wheeler, R;(2012).  Real-Time Motion Planning with Dynamic Obstacles</a:t>
            </a:r>
            <a:endParaRPr sz="1000">
              <a:solidFill>
                <a:srgbClr val="000000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-"/>
            </a:pPr>
            <a:r>
              <a:rPr lang="en" sz="1000">
                <a:solidFill>
                  <a:srgbClr val="000000"/>
                </a:solidFill>
              </a:rPr>
              <a:t>Yu, S; Li, X; Chen, H; Allgower, F; (2012). Nonlinear Model Predictive Control for Path Following Problems</a:t>
            </a:r>
            <a:endParaRPr sz="1000">
              <a:solidFill>
                <a:srgbClr val="000000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-"/>
            </a:pPr>
            <a:r>
              <a:rPr lang="en" sz="1000">
                <a:solidFill>
                  <a:srgbClr val="000000"/>
                </a:solidFill>
              </a:rPr>
              <a:t>A star-</a:t>
            </a:r>
            <a:r>
              <a:rPr lang="en" sz="1000">
                <a:solidFill>
                  <a:srgbClr val="000000"/>
                </a:solidFill>
                <a:uFill>
                  <a:noFill/>
                </a:uFill>
                <a:hlinkClick r:id="rId3"/>
              </a:rPr>
              <a:t>https://medium.com/@nicholas.w.swift/easy-a-star-pathfinding-7e6689c7f7b2</a:t>
            </a:r>
            <a:endParaRPr sz="1000">
              <a:solidFill>
                <a:srgbClr val="000000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-"/>
            </a:pPr>
            <a:r>
              <a:rPr lang="en" sz="1000">
                <a:solidFill>
                  <a:srgbClr val="000000"/>
                </a:solidFill>
              </a:rPr>
              <a:t>Potential Field-https://www.cs.cmu.edu/~motionplanning/lecture/Chap4-Potential-Field_howie.pdf</a:t>
            </a:r>
            <a:endParaRPr sz="1000">
              <a:solidFill>
                <a:srgbClr val="000000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-"/>
            </a:pPr>
            <a:r>
              <a:rPr lang="en" sz="1000">
                <a:solidFill>
                  <a:srgbClr val="000000"/>
                </a:solidFill>
              </a:rPr>
              <a:t>Optimal Path-http://www.mit.edu/~shayegan/files/omidshafiei_optimal_racing_line_control14.pdf</a:t>
            </a:r>
            <a:endParaRPr sz="1000">
              <a:solidFill>
                <a:srgbClr val="000000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-"/>
            </a:pPr>
            <a:r>
              <a:rPr lang="en" sz="1000">
                <a:solidFill>
                  <a:srgbClr val="000000"/>
                </a:solidFill>
              </a:rPr>
              <a:t>MPC -MPC Lab Notes -F</a:t>
            </a:r>
            <a:r>
              <a:rPr lang="en" sz="1000">
                <a:solidFill>
                  <a:srgbClr val="000000"/>
                </a:solidFill>
              </a:rPr>
              <a:t>. Borrelli, C. Jones, M. Morari - Fall Semester 2014 (revised October 2014)</a:t>
            </a:r>
            <a:endParaRPr sz="1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3103950" y="2229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626800" y="541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Local Path Planner-</a:t>
            </a:r>
            <a:r>
              <a:rPr lang="en" sz="2000"/>
              <a:t> Potential Field</a:t>
            </a:r>
            <a:endParaRPr sz="2000"/>
          </a:p>
        </p:txBody>
      </p:sp>
      <p:sp>
        <p:nvSpPr>
          <p:cNvPr id="99" name="Google Shape;99;p15"/>
          <p:cNvSpPr txBox="1"/>
          <p:nvPr/>
        </p:nvSpPr>
        <p:spPr>
          <a:xfrm>
            <a:off x="146475" y="3706025"/>
            <a:ext cx="3598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https://medium.com/@rymshasiddiqui/path-planning-using-potential-field-algorithm-a30ad12bdb08</a:t>
            </a:r>
            <a:endParaRPr sz="1000"/>
          </a:p>
        </p:txBody>
      </p:sp>
      <p:sp>
        <p:nvSpPr>
          <p:cNvPr id="100" name="Google Shape;100;p15"/>
          <p:cNvSpPr txBox="1"/>
          <p:nvPr/>
        </p:nvSpPr>
        <p:spPr>
          <a:xfrm>
            <a:off x="4139175" y="1076575"/>
            <a:ext cx="2991300" cy="26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Field Choices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SzPts val="1000"/>
              <a:buFont typeface="Lato"/>
              <a:buAutoNum type="arabicPeriod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Repulsive Field - Exponential so that only nearby objects have effect to simulate real world condition.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SzPts val="1000"/>
              <a:buFont typeface="Lato"/>
              <a:buAutoNum type="arabicPeriod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Attractive Field is a linear      increasing.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</a:t>
            </a:r>
            <a:r>
              <a:rPr lang="en" sz="1000"/>
              <a:t>Potential field can be gaussian, square, exponential, linear] 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Equations: 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Pf</a:t>
            </a:r>
            <a:r>
              <a:rPr baseline="-25000" lang="en" sz="1200">
                <a:latin typeface="Lato"/>
                <a:ea typeface="Lato"/>
                <a:cs typeface="Lato"/>
                <a:sym typeface="Lato"/>
              </a:rPr>
              <a:t>repulsive   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=  Re</a:t>
            </a:r>
            <a:r>
              <a:rPr baseline="30000" lang="en" sz="1200"/>
              <a:t>-(||x-xnot||)   </a:t>
            </a:r>
            <a:endParaRPr baseline="30000"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  2.        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Pf</a:t>
            </a:r>
            <a:r>
              <a:rPr baseline="-25000" lang="en" sz="1200">
                <a:latin typeface="Lato"/>
                <a:ea typeface="Lato"/>
                <a:cs typeface="Lato"/>
                <a:sym typeface="Lato"/>
              </a:rPr>
              <a:t>attractive 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=  A||x-x</a:t>
            </a:r>
            <a:r>
              <a:rPr baseline="-25000" lang="en" sz="1200">
                <a:latin typeface="Lato"/>
                <a:ea typeface="Lato"/>
                <a:cs typeface="Lato"/>
                <a:sym typeface="Lato"/>
              </a:rPr>
              <a:t>goal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||</a:t>
            </a:r>
            <a:endParaRPr baseline="30000" sz="1200"/>
          </a:p>
        </p:txBody>
      </p:sp>
      <p:sp>
        <p:nvSpPr>
          <p:cNvPr id="101" name="Google Shape;101;p15"/>
          <p:cNvSpPr txBox="1"/>
          <p:nvPr/>
        </p:nvSpPr>
        <p:spPr>
          <a:xfrm>
            <a:off x="7058850" y="1151375"/>
            <a:ext cx="41319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Issues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Local Minima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Not the shortest Path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Advantages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Less computation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Fast convergence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0" l="19136" r="20287" t="0"/>
          <a:stretch/>
        </p:blipFill>
        <p:spPr>
          <a:xfrm>
            <a:off x="303450" y="1443413"/>
            <a:ext cx="3049700" cy="225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585975" y="622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Path Planner -A* 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7650" y="1332825"/>
            <a:ext cx="4847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Pseudo Code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Closed List/Open List/Parent/Children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Travel Cost/</a:t>
            </a:r>
            <a:r>
              <a:rPr lang="en" sz="1200">
                <a:solidFill>
                  <a:srgbClr val="000000"/>
                </a:solidFill>
              </a:rPr>
              <a:t>Heuristic</a:t>
            </a:r>
            <a:r>
              <a:rPr lang="en" sz="1200">
                <a:solidFill>
                  <a:srgbClr val="000000"/>
                </a:solidFill>
              </a:rPr>
              <a:t> Cost/Total Cost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If child in obstacle/child in open cost with lower travel cost -    Do nothing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Child not in open list - add child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If child in open list but has lower travel cost is lower - add child/ replace parent for child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9" name="Google Shape;109;p16"/>
          <p:cNvSpPr txBox="1"/>
          <p:nvPr/>
        </p:nvSpPr>
        <p:spPr>
          <a:xfrm>
            <a:off x="817975" y="3105550"/>
            <a:ext cx="41319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Issues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Long Time for Convergence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Computationally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intensive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Advantages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Shortest Path Guaranteed -(Not Minimum Time)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No Local Minima Issues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050" y="1396500"/>
            <a:ext cx="3496101" cy="262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648800" y="622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MPC - Very Powerful but Expensive</a:t>
            </a:r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417550" y="3893700"/>
            <a:ext cx="8484600" cy="18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469975" y="4331925"/>
            <a:ext cx="72201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Model Predictive Control- F. Borrelli, C. Jones, M. Morari - Fall Semester 2014 (revised October 2014)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Polytopes - Fedrico Ardillo.  </a:t>
            </a:r>
            <a:r>
              <a:rPr lang="en" sz="1100"/>
              <a:t>http://math.sfsu.edu/federico/Clase/Polytopes/lectures.html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Convex Optimization - Stephen Boyd, Lecture Notes, Stanford</a:t>
            </a:r>
            <a:endParaRPr sz="1100"/>
          </a:p>
        </p:txBody>
      </p:sp>
      <p:sp>
        <p:nvSpPr>
          <p:cNvPr id="118" name="Google Shape;118;p17"/>
          <p:cNvSpPr txBox="1"/>
          <p:nvPr/>
        </p:nvSpPr>
        <p:spPr>
          <a:xfrm>
            <a:off x="430425" y="1406025"/>
            <a:ext cx="3342900" cy="20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Why MPC?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Has constraint on input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Works for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Nonlinear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system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Optimization -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Online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Important Concepts: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Receding Horizon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Polytopes and Polyhedrals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Convex Optimization-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Minimize </a:t>
            </a:r>
            <a:r>
              <a:rPr i="1" lang="en" sz="1200">
                <a:latin typeface="Lato"/>
                <a:ea typeface="Lato"/>
                <a:cs typeface="Lato"/>
                <a:sym typeface="Lato"/>
              </a:rPr>
              <a:t>f(x)</a:t>
            </a:r>
            <a:endParaRPr i="1"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Given Constraint Functions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Optimal Control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200" y="1355925"/>
            <a:ext cx="4379707" cy="24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3845075" y="3936025"/>
            <a:ext cx="48423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Source - https://en.wikipedia.org/wiki/Model_predictive_control#/media/File:MPC_scheme_basic.svg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648800" y="622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MPC Algorithm</a:t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425" y="1193101"/>
            <a:ext cx="8066074" cy="291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417550" y="3893700"/>
            <a:ext cx="8484600" cy="18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Requires at each time step on-line solution of an optimization problem</a:t>
            </a:r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498650" y="4363000"/>
            <a:ext cx="67389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Explicit Model Predictive Control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F. Borrelli, C. Jones, M. Morari - Fall Semester 2014 (revised October 2014)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657700" y="615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Vehicle Kinematics and Dynamics -MPC Constraints</a:t>
            </a:r>
            <a:endParaRPr sz="2000"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68640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Max Steering  Angle -45 degree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Max Velocity - 15 m/s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Desired Velocity - 5 m/s (Computed iteratively)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Max acceleration - 2 m/s-2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Max Deceleration - 6 m/s-2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Max Steering Rate -30 degree/sec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Wheelbase = 4.5m 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Yaw_rate = velocity*tan(steering_angle)/L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729450" y="61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Linearization</a:t>
            </a:r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727650" y="1316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>
                <a:solidFill>
                  <a:srgbClr val="000000"/>
                </a:solidFill>
              </a:rPr>
              <a:t>A cart in its simplest dynamical system is a </a:t>
            </a:r>
            <a:r>
              <a:rPr lang="en">
                <a:solidFill>
                  <a:srgbClr val="000000"/>
                </a:solidFill>
              </a:rPr>
              <a:t>nonlinear</a:t>
            </a:r>
            <a:r>
              <a:rPr lang="en">
                <a:solidFill>
                  <a:srgbClr val="000000"/>
                </a:solidFill>
              </a:rPr>
              <a:t> system.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>
                <a:solidFill>
                  <a:srgbClr val="000000"/>
                </a:solidFill>
              </a:rPr>
              <a:t>MPC prefers a linear Model.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>
                <a:solidFill>
                  <a:srgbClr val="000000"/>
                </a:solidFill>
              </a:rPr>
              <a:t>So Linearize of the system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State Variable - [x, y, </a:t>
            </a:r>
            <a:r>
              <a:rPr lang="en">
                <a:solidFill>
                  <a:srgbClr val="000000"/>
                </a:solidFill>
              </a:rPr>
              <a:t>yaw_angle, velocity]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Input Variable - [acceleration, steering_angle]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Linearization and Euler Forward Discretization Process- We linearize the state variables at the current state and states of the horizon and find all the points on the horizon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State</a:t>
            </a:r>
            <a:r>
              <a:rPr baseline="-25000" lang="en">
                <a:solidFill>
                  <a:srgbClr val="000000"/>
                </a:solidFill>
              </a:rPr>
              <a:t>t+k+1</a:t>
            </a:r>
            <a:r>
              <a:rPr lang="en">
                <a:solidFill>
                  <a:srgbClr val="000000"/>
                </a:solidFill>
              </a:rPr>
              <a:t> = State</a:t>
            </a:r>
            <a:r>
              <a:rPr baseline="-25000" lang="en">
                <a:solidFill>
                  <a:srgbClr val="000000"/>
                </a:solidFill>
              </a:rPr>
              <a:t>t+k</a:t>
            </a:r>
            <a:r>
              <a:rPr lang="en">
                <a:solidFill>
                  <a:srgbClr val="000000"/>
                </a:solidFill>
              </a:rPr>
              <a:t> + A’x + B’u + C ( C -is the current state jacobian values)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A’ is the jacobian of States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B’ is the jacobian of inputs.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498650" y="4363000"/>
            <a:ext cx="67389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619450" y="629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MPC Cost Function and Stability</a:t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619450" y="1374925"/>
            <a:ext cx="7688700" cy="3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</a:rPr>
              <a:t>Minimize </a:t>
            </a:r>
            <a:r>
              <a:rPr lang="en">
                <a:solidFill>
                  <a:srgbClr val="000000"/>
                </a:solidFill>
              </a:rPr>
              <a:t>Cost</a:t>
            </a:r>
            <a:r>
              <a:rPr baseline="-25000" lang="en">
                <a:solidFill>
                  <a:srgbClr val="000000"/>
                </a:solidFill>
              </a:rPr>
              <a:t>error</a:t>
            </a:r>
            <a:r>
              <a:rPr lang="en">
                <a:solidFill>
                  <a:srgbClr val="000000"/>
                </a:solidFill>
              </a:rPr>
              <a:t>*(error)</a:t>
            </a:r>
            <a:r>
              <a:rPr baseline="30000" lang="en">
                <a:solidFill>
                  <a:srgbClr val="000000"/>
                </a:solidFill>
              </a:rPr>
              <a:t>2</a:t>
            </a:r>
            <a:r>
              <a:rPr lang="en">
                <a:solidFill>
                  <a:srgbClr val="000000"/>
                </a:solidFill>
              </a:rPr>
              <a:t> +Cost</a:t>
            </a:r>
            <a:r>
              <a:rPr baseline="-25000" lang="en">
                <a:solidFill>
                  <a:srgbClr val="000000"/>
                </a:solidFill>
              </a:rPr>
              <a:t>input</a:t>
            </a:r>
            <a:r>
              <a:rPr lang="en">
                <a:solidFill>
                  <a:srgbClr val="000000"/>
                </a:solidFill>
              </a:rPr>
              <a:t>*(input)</a:t>
            </a:r>
            <a:r>
              <a:rPr baseline="30000" lang="en">
                <a:solidFill>
                  <a:srgbClr val="000000"/>
                </a:solidFill>
              </a:rPr>
              <a:t>2</a:t>
            </a:r>
            <a:r>
              <a:rPr lang="en">
                <a:solidFill>
                  <a:srgbClr val="000000"/>
                </a:solidFill>
              </a:rPr>
              <a:t> +Cost</a:t>
            </a:r>
            <a:r>
              <a:rPr baseline="-25000" lang="en">
                <a:solidFill>
                  <a:srgbClr val="000000"/>
                </a:solidFill>
              </a:rPr>
              <a:t>rate_input</a:t>
            </a:r>
            <a:r>
              <a:rPr lang="en">
                <a:solidFill>
                  <a:srgbClr val="000000"/>
                </a:solidFill>
              </a:rPr>
              <a:t>*(rate_of_change_input)</a:t>
            </a:r>
            <a:r>
              <a:rPr baseline="30000" lang="en">
                <a:solidFill>
                  <a:srgbClr val="000000"/>
                </a:solidFill>
              </a:rPr>
              <a:t>2</a:t>
            </a:r>
            <a:endParaRPr baseline="30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How to define cost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b="1" lang="en">
                <a:solidFill>
                  <a:srgbClr val="000000"/>
                </a:solidFill>
              </a:rPr>
              <a:t>Cost_error Low </a:t>
            </a:r>
            <a:r>
              <a:rPr lang="en">
                <a:solidFill>
                  <a:srgbClr val="000000"/>
                </a:solidFill>
              </a:rPr>
              <a:t> - Non Convergence. </a:t>
            </a:r>
            <a:r>
              <a:rPr b="1" lang="en">
                <a:solidFill>
                  <a:srgbClr val="000000"/>
                </a:solidFill>
              </a:rPr>
              <a:t>Cost_error high</a:t>
            </a:r>
            <a:r>
              <a:rPr lang="en">
                <a:solidFill>
                  <a:srgbClr val="000000"/>
                </a:solidFill>
              </a:rPr>
              <a:t>- Will do whatever it can to follow the path.  Unreal inputs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b="1" lang="en">
                <a:solidFill>
                  <a:srgbClr val="000000"/>
                </a:solidFill>
              </a:rPr>
              <a:t>Cost_input Low - </a:t>
            </a:r>
            <a:r>
              <a:rPr lang="en">
                <a:solidFill>
                  <a:srgbClr val="000000"/>
                </a:solidFill>
              </a:rPr>
              <a:t>Non-feasible inputs, Uncomfortable ride </a:t>
            </a:r>
            <a:r>
              <a:rPr b="1" lang="en">
                <a:solidFill>
                  <a:srgbClr val="000000"/>
                </a:solidFill>
              </a:rPr>
              <a:t>Cost_input high -</a:t>
            </a:r>
            <a:r>
              <a:rPr lang="en">
                <a:solidFill>
                  <a:srgbClr val="000000"/>
                </a:solidFill>
              </a:rPr>
              <a:t> Repeated overshoot and non following of trajectory.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b="1" lang="en">
                <a:solidFill>
                  <a:srgbClr val="000000"/>
                </a:solidFill>
              </a:rPr>
              <a:t>Cost_rate input Low</a:t>
            </a:r>
            <a:r>
              <a:rPr lang="en">
                <a:solidFill>
                  <a:srgbClr val="000000"/>
                </a:solidFill>
              </a:rPr>
              <a:t> - Jerky and bumpy ride </a:t>
            </a:r>
            <a:r>
              <a:rPr b="1" lang="en">
                <a:solidFill>
                  <a:srgbClr val="000000"/>
                </a:solidFill>
              </a:rPr>
              <a:t>Cost_rate_input High </a:t>
            </a:r>
            <a:r>
              <a:rPr lang="en">
                <a:solidFill>
                  <a:srgbClr val="000000"/>
                </a:solidFill>
              </a:rPr>
              <a:t>- Convergence time high and overshooting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